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4" r:id="rId2"/>
    <p:sldId id="290" r:id="rId3"/>
    <p:sldId id="256" r:id="rId4"/>
    <p:sldId id="289" r:id="rId5"/>
    <p:sldId id="288" r:id="rId6"/>
    <p:sldId id="265" r:id="rId7"/>
    <p:sldId id="261" r:id="rId8"/>
    <p:sldId id="276" r:id="rId9"/>
    <p:sldId id="273" r:id="rId10"/>
    <p:sldId id="262" r:id="rId11"/>
    <p:sldId id="275" r:id="rId12"/>
    <p:sldId id="263" r:id="rId13"/>
    <p:sldId id="281" r:id="rId14"/>
    <p:sldId id="277" r:id="rId15"/>
    <p:sldId id="264" r:id="rId16"/>
    <p:sldId id="282" r:id="rId17"/>
    <p:sldId id="278" r:id="rId18"/>
    <p:sldId id="266" r:id="rId19"/>
    <p:sldId id="295" r:id="rId20"/>
    <p:sldId id="296" r:id="rId21"/>
    <p:sldId id="297" r:id="rId22"/>
    <p:sldId id="292" r:id="rId23"/>
    <p:sldId id="293" r:id="rId24"/>
    <p:sldId id="269" r:id="rId25"/>
    <p:sldId id="29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93" autoAdjust="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603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070C3-F020-42B3-8E62-583E702CC9F7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0B091-CB44-43C1-B480-EB01FEC07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735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200" baseline="0" dirty="0" smtClean="0">
                <a:latin typeface="Arial" pitchFamily="34" charset="0"/>
                <a:cs typeface="Arial" pitchFamily="34" charset="0"/>
              </a:rPr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B091-CB44-43C1-B480-EB01FEC0709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	</a:t>
            </a:r>
            <a:endParaRPr lang="ru-RU" sz="1400" b="1" i="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B930D-5BE0-4134-B484-696311F701B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	</a:t>
            </a:r>
            <a:endParaRPr lang="ru-RU" sz="1400" b="1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ru-RU" sz="14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endParaRPr lang="ru-RU" sz="1400" b="0" i="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B930D-5BE0-4134-B484-696311F701B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	</a:t>
            </a:r>
            <a:endParaRPr lang="ru-RU" sz="1400" baseline="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B930D-5BE0-4134-B484-696311F701B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	</a:t>
            </a:r>
            <a:endParaRPr lang="ru-RU" sz="1400" b="0" i="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B930D-5BE0-4134-B484-696311F701B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endParaRPr lang="ru-RU" sz="1400" b="0" i="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B930D-5BE0-4134-B484-696311F701B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B930D-5BE0-4134-B484-696311F701B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 algn="just"/>
            <a:r>
              <a:rPr lang="ru-RU" sz="14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 algn="just"/>
            <a:r>
              <a:rPr lang="ru-RU" sz="14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endParaRPr lang="ru-RU" sz="1400" b="0" i="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B930D-5BE0-4134-B484-696311F701B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 algn="just"/>
            <a:r>
              <a:rPr lang="ru-RU" sz="14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 algn="just"/>
            <a:r>
              <a:rPr lang="ru-RU" sz="14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endParaRPr lang="ru-RU" sz="1400" b="0" i="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B930D-5BE0-4134-B484-696311F701B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sz="140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B930D-5BE0-4134-B484-696311F701B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sz="1400" b="0" i="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B930D-5BE0-4134-B484-696311F701B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0708" y="201566"/>
            <a:ext cx="4729320" cy="322945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28685" y="3512671"/>
            <a:ext cx="6400629" cy="5631329"/>
          </a:xfrm>
        </p:spPr>
        <p:txBody>
          <a:bodyPr>
            <a:noAutofit/>
          </a:bodyPr>
          <a:lstStyle/>
          <a:p>
            <a:pPr algn="just"/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B930D-5BE0-4134-B484-696311F701B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lang="ru-RU" sz="1400" b="0" i="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B930D-5BE0-4134-B484-696311F701B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lang="ru-RU" sz="1400" b="0" i="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B930D-5BE0-4134-B484-696311F701B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B930D-5BE0-4134-B484-696311F701B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3295" y="334687"/>
            <a:ext cx="5021873" cy="342955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01420" y="3843711"/>
            <a:ext cx="6182425" cy="4965602"/>
          </a:xfrm>
        </p:spPr>
        <p:txBody>
          <a:bodyPr>
            <a:normAutofit/>
          </a:bodyPr>
          <a:lstStyle/>
          <a:p>
            <a:pPr algn="just"/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B930D-5BE0-4134-B484-696311F701B1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	</a:t>
            </a:r>
            <a:endParaRPr lang="ru-RU" sz="1400" b="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B930D-5BE0-4134-B484-696311F701B1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B930D-5BE0-4134-B484-696311F701B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200" baseline="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B091-CB44-43C1-B480-EB01FEC0709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200" baseline="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B091-CB44-43C1-B480-EB01FEC0709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400" dirty="0" smtClean="0">
                <a:latin typeface="Arial" pitchFamily="34" charset="0"/>
                <a:cs typeface="Arial" pitchFamily="34" charset="0"/>
              </a:rPr>
              <a:t>	</a:t>
            </a:r>
            <a:endParaRPr lang="ru-RU" sz="140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B930D-5BE0-4134-B484-696311F701B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400" baseline="0" dirty="0" smtClean="0">
                <a:latin typeface="Arial" pitchFamily="34" charset="0"/>
                <a:cs typeface="Arial" pitchFamily="34" charset="0"/>
              </a:rPr>
              <a:t>	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B930D-5BE0-4134-B484-696311F701B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	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B930D-5BE0-4134-B484-696311F701B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B930D-5BE0-4134-B484-696311F701B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	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B930D-5BE0-4134-B484-696311F701B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festival.1september.ru/articles/574903/" TargetMode="External"/><Relationship Id="rId5" Type="http://schemas.openxmlformats.org/officeDocument/2006/relationships/hyperlink" Target="http://www.eidos.ru/journal/2005/1212.htm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&#1052;&#1086;&#1103;%20&#1050;&#1072;&#1079;&#1072;&#1085;&#1100;%20-%20Kazan%20Universiade%202013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lum bright="62000" contrast="-30000"/>
          </a:blip>
          <a:srcRect r="2469" b="49792"/>
          <a:stretch>
            <a:fillRect/>
          </a:stretch>
        </p:blipFill>
        <p:spPr bwMode="auto">
          <a:xfrm>
            <a:off x="0" y="0"/>
            <a:ext cx="6786577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&amp;Scy;&amp;ocy; &amp;vcy;&amp;scy;&amp;iecy;&amp;khcy; &amp;scy;&amp;tcy;&amp;ocy;&amp;rcy;&amp;ocy;&amp;ncy; (8)"/>
          <p:cNvPicPr>
            <a:picLocks noChangeAspect="1" noChangeArrowheads="1"/>
          </p:cNvPicPr>
          <p:nvPr/>
        </p:nvPicPr>
        <p:blipFill>
          <a:blip r:embed="rId4">
            <a:lum bright="68000" contrast="-62000"/>
          </a:blip>
          <a:srcRect l="1250" t="881"/>
          <a:stretch>
            <a:fillRect/>
          </a:stretch>
        </p:blipFill>
        <p:spPr bwMode="auto">
          <a:xfrm>
            <a:off x="2786050" y="2357430"/>
            <a:ext cx="6357950" cy="4500570"/>
          </a:xfrm>
          <a:prstGeom prst="rect">
            <a:avLst/>
          </a:prstGeom>
          <a:noFill/>
          <a:effectLst>
            <a:outerShdw blurRad="50800" dist="50800" dir="5400000" sx="103000" sy="103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Подзаголовок 2"/>
          <p:cNvSpPr txBox="1">
            <a:spLocks/>
          </p:cNvSpPr>
          <p:nvPr/>
        </p:nvSpPr>
        <p:spPr>
          <a:xfrm>
            <a:off x="2857456" y="3714752"/>
            <a:ext cx="6286544" cy="2928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Гаврилова Ольга Викторовна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учитель английского языка 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 </a:t>
            </a:r>
            <a:r>
              <a:rPr kumimoji="0" lang="tt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квалификационной категории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МАОУ «Средняя общеобразовательная школа №141 с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kumimoji="0" lang="ru-RU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глубленным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изучением отдельных предметов» Советского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района г.Казани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тьютор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проекта «Совершенствование качества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преподавания в Республике Татарстан»,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обладатель гранта Правительства РТ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«</a:t>
            </a:r>
            <a:r>
              <a:rPr kumimoji="0" lang="ru-RU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Алгарыш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»,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лауреат конкурса «Лучший учитель года города Казани 2015»</a:t>
            </a:r>
            <a:endParaRPr kumimoji="0" lang="ru-RU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персональный сайт учителя: </a:t>
            </a:r>
            <a:r>
              <a:rPr kumimoji="0" lang="ru-RU" b="0" i="1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учительский.сайт</a:t>
            </a:r>
            <a:r>
              <a:rPr kumimoji="0" lang="ru-RU" b="0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/62110</a:t>
            </a:r>
          </a:p>
        </p:txBody>
      </p:sp>
      <p:pic>
        <p:nvPicPr>
          <p:cNvPr id="4" name="Picture 4" descr="&amp;Kcy;&amp;ocy;&amp;scy;&amp;tcy;&amp;iecy;&amp;rcy; (&amp;pcy;&amp;ocy;&amp;dcy; &amp;kcy;&amp;rcy;&amp;ucy;&amp;zhcy;&amp;kcy;&amp;ucy;) &amp;Icy;&amp;rcy;&amp;lcy;&amp;acy;&amp;ncy;&amp;dcy;&amp;scy;&amp;kcy;&amp;icy;&amp;jcy; &amp;fcy;&amp;lcy;&amp;acy;&amp;gcy; &amp;icy; &amp;kcy;&amp;lcy;&amp;iecy;&amp;vcy;&amp;iecy;&amp;rcy; - &amp;Kcy;&amp;lcy;&amp;iecy;&amp;vcy;&amp;iecy;&amp;rcy; &amp;ncy;&amp;acy; &amp;ucy;&amp;dcy;&amp;acy;&amp;chcy;&amp;u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0"/>
            <a:ext cx="2214546" cy="2214546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5072074"/>
            <a:ext cx="1867440" cy="141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4282" y="2214554"/>
            <a:ext cx="878687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FILA-chart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как средство достижения предметных,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метапредметных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и личностных результатов учащихся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r="2469" b="50944"/>
          <a:stretch>
            <a:fillRect/>
          </a:stretch>
        </p:blipFill>
        <p:spPr bwMode="auto">
          <a:xfrm>
            <a:off x="0" y="0"/>
            <a:ext cx="564357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4282" y="1714488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Шаг 2.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Учащиеся  составляют список вопросов для изучения, вытекающих из фактов.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214290"/>
            <a:ext cx="5715040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Analyzing the problem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i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Анализ текста</a:t>
            </a: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l="23086" t="30556" r="64375" b="50153"/>
          <a:stretch>
            <a:fillRect/>
          </a:stretch>
        </p:blipFill>
        <p:spPr bwMode="auto">
          <a:xfrm>
            <a:off x="5715008" y="0"/>
            <a:ext cx="3301977" cy="1857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500034" y="3786190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Чемпионат мира по водным видам спорта.</a:t>
            </a:r>
            <a:endParaRPr lang="ru-RU" sz="32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5072074"/>
            <a:ext cx="8143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Какие водные виды спорта включены в программу чемпионата мира?</a:t>
            </a:r>
            <a:endParaRPr lang="ru-RU" sz="3200" i="1" dirty="0">
              <a:solidFill>
                <a:srgbClr val="FF0066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3357562"/>
            <a:ext cx="2844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Ключевая фраза: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r="2469" b="50944"/>
          <a:stretch>
            <a:fillRect/>
          </a:stretch>
        </p:blipFill>
        <p:spPr bwMode="auto">
          <a:xfrm>
            <a:off x="1" y="0"/>
            <a:ext cx="564357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14282" y="2071679"/>
            <a:ext cx="842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Какие водные виды спорта включены в программу чемпионата мира?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Какие спортивные объекты задействованы в проведении чемпионата?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 Какие достопримечательности являются наиболее интересными? 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4. Какие фразы могут понадобиться для общения?</a:t>
            </a:r>
            <a:endParaRPr lang="ru-RU" sz="2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/>
          <a:srcRect l="23086" t="30556" r="64375" b="50153"/>
          <a:stretch>
            <a:fillRect/>
          </a:stretch>
        </p:blipFill>
        <p:spPr bwMode="auto">
          <a:xfrm>
            <a:off x="5715008" y="0"/>
            <a:ext cx="3301977" cy="1857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214282" y="214290"/>
            <a:ext cx="5429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вопросы, связанные с фактами, мы можем задать?</a:t>
            </a:r>
            <a:endParaRPr lang="ru-RU" sz="32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00892" y="6286520"/>
            <a:ext cx="189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 так далее...</a:t>
            </a:r>
            <a:endParaRPr lang="ru-RU" sz="20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r="2469" b="50944"/>
          <a:stretch>
            <a:fillRect/>
          </a:stretch>
        </p:blipFill>
        <p:spPr bwMode="auto">
          <a:xfrm>
            <a:off x="1" y="0"/>
            <a:ext cx="564357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57158" y="1785926"/>
            <a:ext cx="857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Шаг 3.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Учащиеся  определяют учебные задачи, исходя из возникших вопросов.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214290"/>
            <a:ext cx="5715040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Analyzing the problem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i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Анализ текста</a:t>
            </a: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500702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Выяснить, </a:t>
            </a:r>
            <a:r>
              <a:rPr lang="ru-RU" sz="2800" b="1" i="1" dirty="0" smtClean="0">
                <a:solidFill>
                  <a:srgbClr val="FF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какие водные виды спорта включены в программу чемпионата мира</a:t>
            </a:r>
            <a:r>
              <a:rPr lang="ru-RU" sz="2800" b="1" i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b="1" i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429000"/>
            <a:ext cx="72866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u="sng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Ключевая фраза: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57158" y="4286256"/>
            <a:ext cx="850112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u="sng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Вопрос для изучения: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4"/>
          <a:srcRect l="20701" t="51589" r="49513" b="16381"/>
          <a:stretch>
            <a:fillRect/>
          </a:stretch>
        </p:blipFill>
        <p:spPr bwMode="auto">
          <a:xfrm>
            <a:off x="5715008" y="0"/>
            <a:ext cx="3286148" cy="1928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428596" y="3786190"/>
            <a:ext cx="77867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Чемпионат мира по водным видам спорта.</a:t>
            </a:r>
            <a:endParaRPr lang="ru-RU" sz="2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4643446"/>
            <a:ext cx="80724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Какие водные виды спорта включены в программу чемпионата мира?</a:t>
            </a:r>
            <a:endParaRPr lang="ru-RU" sz="2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r="2469" b="50944"/>
          <a:stretch>
            <a:fillRect/>
          </a:stretch>
        </p:blipFill>
        <p:spPr bwMode="auto">
          <a:xfrm>
            <a:off x="0" y="0"/>
            <a:ext cx="564357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/>
          <a:srcRect l="23086" t="30556" r="64375" b="50153"/>
          <a:stretch>
            <a:fillRect/>
          </a:stretch>
        </p:blipFill>
        <p:spPr bwMode="auto">
          <a:xfrm>
            <a:off x="5715008" y="0"/>
            <a:ext cx="3301977" cy="1857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214282" y="285728"/>
            <a:ext cx="5429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учебные задачи, мы можем предложить?</a:t>
            </a:r>
            <a:endParaRPr lang="ru-RU" sz="32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85720" y="1857364"/>
            <a:ext cx="850109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Какие виды спорта включены в программу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чемпионата мира 2015?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Какие спортивные объекты задействованы в проведении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чемпионата мира 2015?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Какие достопримечательности являются наиболее интересными?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Какие фразы могут понадобиться иностранным гостям для получения информации по интересующим вопросам?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5786" y="2571744"/>
            <a:ext cx="7858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Выяснить, </a:t>
            </a:r>
            <a:r>
              <a:rPr lang="ru-RU" sz="2000" b="1" i="1" dirty="0" smtClean="0">
                <a:solidFill>
                  <a:srgbClr val="FF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какие водные виды спорта включены в программу чемпионата мира</a:t>
            </a:r>
            <a:r>
              <a:rPr lang="ru-RU" sz="2000" b="1" i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b="1" i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r="2469" b="49057"/>
          <a:stretch>
            <a:fillRect/>
          </a:stretch>
        </p:blipFill>
        <p:spPr bwMode="auto">
          <a:xfrm>
            <a:off x="1" y="0"/>
            <a:ext cx="564357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0" y="214290"/>
            <a:ext cx="5500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учебные задачи необходимо решить, чтобы  найти ответ на вопрос?</a:t>
            </a:r>
            <a:endParaRPr lang="ru-RU" sz="3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4"/>
          <a:srcRect l="20701" t="51589" r="49513" b="16381"/>
          <a:stretch>
            <a:fillRect/>
          </a:stretch>
        </p:blipFill>
        <p:spPr bwMode="auto">
          <a:xfrm>
            <a:off x="5715008" y="0"/>
            <a:ext cx="3286148" cy="1928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57158" y="2143116"/>
            <a:ext cx="850112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1.Выяснить, какие водные виды спорта включены в программу Чемпионата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мира по водным видам спорта - 2015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Найти названия и фотографии объектов, которые будут включены в справочник.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Изучить фразы, которые могут понадобиться гостям столицы и подобрать к ним графические изображения.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4. Найти и изучить информацию по самым известным достопримечательностям.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r="2469" b="49057"/>
          <a:stretch>
            <a:fillRect/>
          </a:stretch>
        </p:blipFill>
        <p:spPr bwMode="auto">
          <a:xfrm>
            <a:off x="1" y="0"/>
            <a:ext cx="564357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14282" y="1643050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Шаг 4.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Учащиеся  составляют план реализации задуманного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214290"/>
            <a:ext cx="5715040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Analyzing the problem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i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Анализ текста</a:t>
            </a: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l="23086" t="50562" r="64375" b="26388"/>
          <a:stretch>
            <a:fillRect/>
          </a:stretch>
        </p:blipFill>
        <p:spPr bwMode="auto">
          <a:xfrm>
            <a:off x="5777130" y="0"/>
            <a:ext cx="3224025" cy="1857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57158" y="2928934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Ключевая фраза: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57158" y="3643314"/>
            <a:ext cx="85011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sng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Вопрос для изучения: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643446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Учебная задача: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3214686"/>
            <a:ext cx="77867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Чемпионат мира по водным видам спорта.</a:t>
            </a:r>
            <a:endParaRPr lang="ru-RU" sz="22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3929066"/>
            <a:ext cx="85011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Какие водные виды спорта включены в программу чемпионата мира?</a:t>
            </a:r>
            <a:endParaRPr lang="ru-RU" sz="22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4929198"/>
            <a:ext cx="8358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Выяснить, </a:t>
            </a:r>
            <a:r>
              <a:rPr lang="ru-RU" sz="22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какие водные виды спорта включены в программу чемпионата мира</a:t>
            </a:r>
            <a:r>
              <a:rPr lang="ru-RU" sz="2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5565338"/>
            <a:ext cx="878687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Составить список водных видов спорта с кратким описанием, фотографиями и названием на английском языке.</a:t>
            </a:r>
            <a:endParaRPr lang="ru-RU" sz="2500" b="1" i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r="2469" b="49057"/>
          <a:stretch>
            <a:fillRect/>
          </a:stretch>
        </p:blipFill>
        <p:spPr bwMode="auto">
          <a:xfrm>
            <a:off x="1" y="0"/>
            <a:ext cx="564357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14282" y="428604"/>
            <a:ext cx="5429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Какой план реализации мы составим?</a:t>
            </a:r>
            <a:endParaRPr lang="ru-RU" sz="32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/>
          <a:srcRect l="20701" t="51589" r="49513" b="16381"/>
          <a:stretch>
            <a:fillRect/>
          </a:stretch>
        </p:blipFill>
        <p:spPr bwMode="auto">
          <a:xfrm>
            <a:off x="5715008" y="0"/>
            <a:ext cx="3286148" cy="1928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57158" y="2143116"/>
            <a:ext cx="8501122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1.Выяснить, какие водные виды спорта включены в программу Чемпионата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мира по водным видам спорта - 2015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Найти названия и фотографии объектов, которые будут включены в справочник.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Изучить фразы, которые могут понадобиться гостям столицы и подобрать к ним графические изображения.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4. Найти и изучить информацию по самым известным достопримечательностям.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r="2469" b="50944"/>
          <a:stretch>
            <a:fillRect/>
          </a:stretch>
        </p:blipFill>
        <p:spPr bwMode="auto">
          <a:xfrm>
            <a:off x="1" y="0"/>
            <a:ext cx="564357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l="23086" t="50562" r="64375" b="26388"/>
          <a:stretch>
            <a:fillRect/>
          </a:stretch>
        </p:blipFill>
        <p:spPr bwMode="auto">
          <a:xfrm>
            <a:off x="5777130" y="0"/>
            <a:ext cx="3224025" cy="1857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14282" y="428604"/>
            <a:ext cx="5429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Какой план реализации мы составим?</a:t>
            </a:r>
            <a:endParaRPr lang="ru-RU" sz="32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14282" y="2000240"/>
            <a:ext cx="8643998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Составить список видов спорта с кратким описанием, фотографиями и названием на английском языке.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Включить в справочник названия объектов      чемпионата мира,  фотографии с их кратким описанием.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Подготовить карту, на которой обозначить все объекты, включенные в справочник, виды транспорта, которым можно воспользоваться.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Провести опрос и включить в справочник наиболее интересные студентам достопримечательности.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00430" y="142852"/>
            <a:ext cx="27668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36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6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3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ru-RU" sz="36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карта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 l="22625" t="25672" r="22417" b="7335"/>
          <a:stretch>
            <a:fillRect/>
          </a:stretch>
        </p:blipFill>
        <p:spPr bwMode="auto">
          <a:xfrm>
            <a:off x="214282" y="785794"/>
            <a:ext cx="871543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r="2469" b="50944"/>
          <a:stretch>
            <a:fillRect/>
          </a:stretch>
        </p:blipFill>
        <p:spPr bwMode="auto">
          <a:xfrm>
            <a:off x="1" y="0"/>
            <a:ext cx="564357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71604" y="500042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Результат</a:t>
            </a:r>
            <a:endParaRPr lang="ru-RU" sz="32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1928802"/>
            <a:ext cx="5429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Формирование и развитие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4214818"/>
            <a:ext cx="6294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2. коммуникативной компетентности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2928934"/>
            <a:ext cx="62897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1. информационной компетентности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5429264"/>
            <a:ext cx="5284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3. личностной компетентности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r="2469" b="3774"/>
          <a:stretch>
            <a:fillRect/>
          </a:stretch>
        </p:blipFill>
        <p:spPr bwMode="auto">
          <a:xfrm>
            <a:off x="0" y="0"/>
            <a:ext cx="6786577" cy="438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&amp;Scy;&amp;ocy; &amp;vcy;&amp;scy;&amp;iecy;&amp;khcy; &amp;scy;&amp;tcy;&amp;ocy;&amp;rcy;&amp;ocy;&amp;ncy; (8)"/>
          <p:cNvPicPr>
            <a:picLocks noChangeAspect="1" noChangeArrowheads="1"/>
          </p:cNvPicPr>
          <p:nvPr/>
        </p:nvPicPr>
        <p:blipFill>
          <a:blip r:embed="rId4">
            <a:lum bright="68000" contrast="-62000"/>
          </a:blip>
          <a:srcRect l="1250" t="881"/>
          <a:stretch>
            <a:fillRect/>
          </a:stretch>
        </p:blipFill>
        <p:spPr bwMode="auto">
          <a:xfrm>
            <a:off x="3218250" y="2357430"/>
            <a:ext cx="5925750" cy="4500570"/>
          </a:xfrm>
          <a:prstGeom prst="rect">
            <a:avLst/>
          </a:prstGeom>
          <a:noFill/>
          <a:effectLst>
            <a:outerShdw blurRad="50800" dist="50800" dir="5400000" sx="103000" sy="103000" algn="ctr" rotWithShape="0">
              <a:srgbClr val="000000">
                <a:alpha val="0"/>
              </a:srgbClr>
            </a:outerShdw>
          </a:effectLst>
        </p:spPr>
      </p:pic>
      <p:sp>
        <p:nvSpPr>
          <p:cNvPr id="31" name="Стрелка влево 30"/>
          <p:cNvSpPr/>
          <p:nvPr/>
        </p:nvSpPr>
        <p:spPr>
          <a:xfrm rot="18273919">
            <a:off x="4845596" y="3167659"/>
            <a:ext cx="2203733" cy="621178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2">
              <a:shade val="90000"/>
              <a:hueOff val="-13667"/>
              <a:satOff val="-2315"/>
              <a:lumOff val="10704"/>
              <a:alphaOff val="0"/>
            </a:schemeClr>
          </a:effectRef>
          <a:fontRef idx="minor">
            <a:schemeClr val="lt1"/>
          </a:fontRef>
        </p:style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357158" y="4286256"/>
            <a:ext cx="2612499" cy="219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Picture 4" descr="&amp;Kcy;&amp;ocy;&amp;scy;&amp;tcy;&amp;iecy;&amp;rcy; (&amp;pcy;&amp;ocy;&amp;dcy; &amp;kcy;&amp;rcy;&amp;ucy;&amp;zhcy;&amp;kcy;&amp;ucy;) &amp;Icy;&amp;rcy;&amp;lcy;&amp;acy;&amp;ncy;&amp;dcy;&amp;scy;&amp;kcy;&amp;icy;&amp;jcy; &amp;fcy;&amp;lcy;&amp;acy;&amp;gcy; &amp;icy; &amp;kcy;&amp;lcy;&amp;iecy;&amp;vcy;&amp;iecy;&amp;rcy; - &amp;Kcy;&amp;lcy;&amp;iecy;&amp;vcy;&amp;iecy;&amp;rcy; &amp;ncy;&amp;acy; &amp;ucy;&amp;dcy;&amp;acy;&amp;chcy;&amp;ucy;"/>
          <p:cNvPicPr>
            <a:picLocks noChangeAspect="1" noChangeArrowheads="1"/>
          </p:cNvPicPr>
          <p:nvPr/>
        </p:nvPicPr>
        <p:blipFill>
          <a:blip r:embed="rId6">
            <a:lum bright="70000" contrast="-70000"/>
          </a:blip>
          <a:srcRect/>
          <a:stretch>
            <a:fillRect/>
          </a:stretch>
        </p:blipFill>
        <p:spPr bwMode="auto">
          <a:xfrm>
            <a:off x="6929454" y="0"/>
            <a:ext cx="2214546" cy="22145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0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Применение образовательного опыта зарубежных стран </a:t>
            </a:r>
            <a:endParaRPr lang="ru-RU" sz="32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2786050" y="4678427"/>
            <a:ext cx="3649761" cy="2179573"/>
            <a:chOff x="2286029" y="3927637"/>
            <a:chExt cx="3649761" cy="2179573"/>
          </a:xfrm>
        </p:grpSpPr>
        <p:sp>
          <p:nvSpPr>
            <p:cNvPr id="9" name="Овал 8"/>
            <p:cNvSpPr/>
            <p:nvPr/>
          </p:nvSpPr>
          <p:spPr>
            <a:xfrm>
              <a:off x="2286029" y="3927637"/>
              <a:ext cx="3649761" cy="217957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Овал 4"/>
            <p:cNvSpPr/>
            <p:nvPr/>
          </p:nvSpPr>
          <p:spPr>
            <a:xfrm>
              <a:off x="2786095" y="4249846"/>
              <a:ext cx="2580771" cy="1541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rgbClr val="FF0066"/>
                  </a:solidFill>
                  <a:latin typeface="Arial" pitchFamily="34" charset="0"/>
                  <a:cs typeface="Arial" pitchFamily="34" charset="0"/>
                </a:rPr>
                <a:t>Актуальность</a:t>
              </a:r>
              <a:endParaRPr lang="ru-RU" sz="2800" b="1" kern="12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Стрелка влево 14"/>
          <p:cNvSpPr/>
          <p:nvPr/>
        </p:nvSpPr>
        <p:spPr>
          <a:xfrm rot="12587921">
            <a:off x="1341644" y="4972798"/>
            <a:ext cx="1490758" cy="621178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2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Группа 10"/>
          <p:cNvGrpSpPr/>
          <p:nvPr/>
        </p:nvGrpSpPr>
        <p:grpSpPr>
          <a:xfrm>
            <a:off x="0" y="3571876"/>
            <a:ext cx="2894587" cy="1656475"/>
            <a:chOff x="-383241" y="2643214"/>
            <a:chExt cx="2894587" cy="1656475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-383241" y="2643214"/>
              <a:ext cx="2894587" cy="1656475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-334725" y="2691730"/>
              <a:ext cx="2797555" cy="15594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i="1" kern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Накопленный практический опыт</a:t>
              </a:r>
              <a:endParaRPr lang="ru-RU" sz="2600" b="1" i="1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Стрелка влево 18"/>
          <p:cNvSpPr/>
          <p:nvPr/>
        </p:nvSpPr>
        <p:spPr>
          <a:xfrm rot="13867505">
            <a:off x="2188911" y="3171035"/>
            <a:ext cx="2203733" cy="621178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2">
              <a:shade val="90000"/>
              <a:hueOff val="-13667"/>
              <a:satOff val="-2315"/>
              <a:lumOff val="10704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" name="Группа 15"/>
          <p:cNvGrpSpPr/>
          <p:nvPr/>
        </p:nvGrpSpPr>
        <p:grpSpPr>
          <a:xfrm>
            <a:off x="0" y="1643050"/>
            <a:ext cx="3000396" cy="1656475"/>
            <a:chOff x="5" y="642950"/>
            <a:chExt cx="3447415" cy="1656475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" y="642950"/>
              <a:ext cx="3447415" cy="1656475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328293" y="714388"/>
              <a:ext cx="2808973" cy="15365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i="1" kern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Требования 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i="1" kern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ФГОС</a:t>
              </a:r>
              <a:endParaRPr lang="ru-RU" sz="2600" b="1" i="1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Стрелка влево 22"/>
          <p:cNvSpPr/>
          <p:nvPr/>
        </p:nvSpPr>
        <p:spPr>
          <a:xfrm rot="16200000">
            <a:off x="3972466" y="2885526"/>
            <a:ext cx="1248742" cy="621178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2">
              <a:shade val="90000"/>
              <a:hueOff val="-27334"/>
              <a:satOff val="-4629"/>
              <a:lumOff val="21409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Группа 19"/>
          <p:cNvGrpSpPr/>
          <p:nvPr/>
        </p:nvGrpSpPr>
        <p:grpSpPr>
          <a:xfrm>
            <a:off x="6072166" y="1643050"/>
            <a:ext cx="3071834" cy="1656475"/>
            <a:chOff x="4500600" y="642952"/>
            <a:chExt cx="3553492" cy="1656475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4500600" y="642952"/>
              <a:ext cx="3553492" cy="1656475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4549116" y="691468"/>
              <a:ext cx="3456460" cy="15594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i="1" kern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Личный опыт учителя</a:t>
              </a:r>
              <a:endParaRPr lang="ru-RU" sz="2600" b="1" i="1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Стрелка влево 26"/>
          <p:cNvSpPr/>
          <p:nvPr/>
        </p:nvSpPr>
        <p:spPr>
          <a:xfrm rot="19305907">
            <a:off x="6415124" y="5037861"/>
            <a:ext cx="1259046" cy="621178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2">
              <a:shade val="90000"/>
              <a:hueOff val="-41001"/>
              <a:satOff val="-6944"/>
              <a:lumOff val="32113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Группа 23"/>
          <p:cNvGrpSpPr/>
          <p:nvPr/>
        </p:nvGrpSpPr>
        <p:grpSpPr>
          <a:xfrm>
            <a:off x="3143240" y="1071546"/>
            <a:ext cx="2830835" cy="1656475"/>
            <a:chOff x="5027802" y="2000262"/>
            <a:chExt cx="2830835" cy="1656475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5027802" y="2000262"/>
              <a:ext cx="2784991" cy="1656475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5170678" y="2071700"/>
              <a:ext cx="2687959" cy="15594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i="1" kern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Наша школа – </a:t>
              </a:r>
              <a:r>
                <a:rPr lang="ru-RU" sz="2600" b="1" i="1" kern="1200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пилотная</a:t>
              </a:r>
              <a:r>
                <a:rPr lang="ru-RU" sz="2600" b="1" i="1" kern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площадка по введению ФГОС</a:t>
              </a:r>
              <a:endParaRPr lang="ru-RU" sz="2600" b="1" i="1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Группа 27"/>
          <p:cNvGrpSpPr/>
          <p:nvPr/>
        </p:nvGrpSpPr>
        <p:grpSpPr>
          <a:xfrm>
            <a:off x="6249413" y="3571876"/>
            <a:ext cx="2894587" cy="1656475"/>
            <a:chOff x="-383241" y="2643214"/>
            <a:chExt cx="2894587" cy="1656475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-383241" y="2643214"/>
              <a:ext cx="2894587" cy="1656475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4">
              <a:hlinkClick r:id="rId7" action="ppaction://hlinksldjump"/>
            </p:cNvPr>
            <p:cNvSpPr/>
            <p:nvPr/>
          </p:nvSpPr>
          <p:spPr>
            <a:xfrm>
              <a:off x="-334725" y="2691730"/>
              <a:ext cx="2797555" cy="15594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i="1" kern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EF EPI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i="1" kern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Индекс владения английским языком</a:t>
              </a:r>
              <a:endParaRPr lang="ru-RU" sz="2000" b="1" i="1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r="2469" b="50944"/>
          <a:stretch>
            <a:fillRect/>
          </a:stretch>
        </p:blipFill>
        <p:spPr bwMode="auto">
          <a:xfrm>
            <a:off x="1" y="0"/>
            <a:ext cx="564357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85720" y="214290"/>
            <a:ext cx="55006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Формирование и развитие коммуникативной 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компетентности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1714488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развивали речевые умения в говорении, </a:t>
            </a:r>
            <a:r>
              <a:rPr lang="ru-RU" sz="24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аудировании</a:t>
            </a: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чтении и письме;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2643182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накапливали новые языковые средства, обеспечивающие возможность общаться на определенную тему (спорт, достопримечательности) </a:t>
            </a:r>
            <a:endParaRPr lang="ru-RU" sz="2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3929066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развивали способность и готовность использовать английский язык в реальном общении; формировали умение представлять свою собственную страну, ее культуру в условиях межкультурного общения</a:t>
            </a:r>
            <a:endParaRPr lang="ru-RU" sz="2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5643578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развивали умения в процессе общения выходить из затруднительного положения, вызванного нехваткой языковых средств</a:t>
            </a:r>
            <a:endParaRPr lang="ru-RU" sz="2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r="2469" b="50944"/>
          <a:stretch>
            <a:fillRect/>
          </a:stretch>
        </p:blipFill>
        <p:spPr bwMode="auto">
          <a:xfrm>
            <a:off x="1" y="0"/>
            <a:ext cx="564357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85720" y="214290"/>
            <a:ext cx="55006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Формирование и развитие коммуникативной 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компетентности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000240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Развивали умения в процессе общения выходить из затруднительного положения, вызванного нехваткой языковых средств</a:t>
            </a:r>
            <a:endParaRPr lang="ru-RU" sz="2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3441680"/>
            <a:ext cx="85011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Развивали желание и умение самостоятельного изучения английского языка доступными способами (в процессе выполнения проектов, через Интернет, с помощью справочников и т.п.), развиваются специальные учебные умения (пользоваться словарями, интерпретировать информацию текста и др.), умение пользоваться современными информационными технологиями, опираясь на владение английским языком.</a:t>
            </a:r>
            <a:endParaRPr lang="ru-RU" sz="2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r="2469" b="3774"/>
          <a:stretch>
            <a:fillRect/>
          </a:stretch>
        </p:blipFill>
        <p:spPr bwMode="auto">
          <a:xfrm>
            <a:off x="0" y="0"/>
            <a:ext cx="6786577" cy="438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357158" y="4286256"/>
            <a:ext cx="2612499" cy="219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Picture 4" descr="&amp;Kcy;&amp;ocy;&amp;scy;&amp;tcy;&amp;iecy;&amp;rcy; (&amp;pcy;&amp;ocy;&amp;dcy; &amp;kcy;&amp;rcy;&amp;ucy;&amp;zhcy;&amp;kcy;&amp;ucy;) &amp;Icy;&amp;rcy;&amp;lcy;&amp;acy;&amp;ncy;&amp;dcy;&amp;scy;&amp;kcy;&amp;icy;&amp;jcy; &amp;fcy;&amp;lcy;&amp;acy;&amp;gcy; &amp;icy; &amp;kcy;&amp;lcy;&amp;iecy;&amp;vcy;&amp;iecy;&amp;rcy; - &amp;Kcy;&amp;lcy;&amp;iecy;&amp;vcy;&amp;iecy;&amp;rcy; &amp;ncy;&amp;acy; &amp;ucy;&amp;dcy;&amp;acy;&amp;chcy;&amp;ucy;"/>
          <p:cNvPicPr>
            <a:picLocks noChangeAspect="1" noChangeArrowheads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6929454" y="0"/>
            <a:ext cx="2214546" cy="22145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142852"/>
            <a:ext cx="6500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Проведение мониторинга</a:t>
            </a:r>
            <a:endParaRPr lang="ru-RU" sz="32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714356"/>
            <a:ext cx="642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Мониторинг реализации инновационных технологий призван отследить и проанализировать личностные, предметные и метапредметные  достижения учащихся, а также возможности школы по их реализации.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282" y="2285992"/>
          <a:ext cx="8715438" cy="4572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  <a:gridCol w="6286546"/>
              </a:tblGrid>
              <a:tr h="1103588">
                <a:tc>
                  <a:txBody>
                    <a:bodyPr/>
                    <a:lstStyle/>
                    <a:p>
                      <a:pPr algn="l"/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Личностные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Готовность и способность к саморазвитию, сформированность мотивации к учению и познанию, основ гражданской идентичности, ценностно-смысловые установки, отражающие индивидуально-личностные позиции, личные качества;</a:t>
                      </a:r>
                      <a:endParaRPr lang="ru-RU" sz="1600" b="0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03588">
                <a:tc>
                  <a:txBody>
                    <a:bodyPr/>
                    <a:lstStyle/>
                    <a:p>
                      <a:pPr algn="l"/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Предметные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Освоенный опыт по получению новых знаний, его преобразованию и применению, система основополагающих элементов научного знания, лежащая в основе современной научной картины мира</a:t>
                      </a:r>
                      <a:r>
                        <a:rPr lang="ru-RU" sz="1600" b="0" i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;</a:t>
                      </a:r>
                      <a:endParaRPr lang="ru-RU" sz="1600" b="0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64832">
                <a:tc>
                  <a:txBody>
                    <a:bodyPr/>
                    <a:lstStyle/>
                    <a:p>
                      <a:pPr algn="l"/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Метапредметные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развитие умения планировать свое речевое и неречевое поведение;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умение четко определять области знаемого и незнаемого;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умение ставить перед собой цели и определять задачи, прогнозировать результаты работы, анализировать итоги деятельности;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развитие исследовательских учебных действий, 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развитие смыслового чтения;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самонаблюдение, самоконтроль, самооценка </a:t>
                      </a:r>
                      <a:endParaRPr lang="ru-RU" sz="1600" b="0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928926" y="1928802"/>
            <a:ext cx="3374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Планируемые результаты</a:t>
            </a:r>
            <a:endParaRPr lang="ru-RU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r="2469" b="3774"/>
          <a:stretch>
            <a:fillRect/>
          </a:stretch>
        </p:blipFill>
        <p:spPr bwMode="auto">
          <a:xfrm>
            <a:off x="0" y="0"/>
            <a:ext cx="6786577" cy="438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357158" y="4286256"/>
            <a:ext cx="2612499" cy="219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Picture 4" descr="&amp;Kcy;&amp;ocy;&amp;scy;&amp;tcy;&amp;iecy;&amp;rcy; (&amp;pcy;&amp;ocy;&amp;dcy; &amp;kcy;&amp;rcy;&amp;ucy;&amp;zhcy;&amp;kcy;&amp;ucy;) &amp;Icy;&amp;rcy;&amp;lcy;&amp;acy;&amp;ncy;&amp;dcy;&amp;scy;&amp;kcy;&amp;icy;&amp;jcy; &amp;fcy;&amp;lcy;&amp;acy;&amp;gcy; &amp;icy; &amp;kcy;&amp;lcy;&amp;iecy;&amp;vcy;&amp;iecy;&amp;rcy; - &amp;Kcy;&amp;lcy;&amp;iecy;&amp;vcy;&amp;iecy;&amp;rcy; &amp;ncy;&amp;acy; &amp;ucy;&amp;dcy;&amp;acy;&amp;chcy;&amp;ucy;"/>
          <p:cNvPicPr>
            <a:picLocks noChangeAspect="1" noChangeArrowheads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6929454" y="0"/>
            <a:ext cx="2214546" cy="22145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142852"/>
            <a:ext cx="8643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Методы педагогической диагностики</a:t>
            </a:r>
            <a:endParaRPr lang="ru-RU" sz="32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4" y="1500174"/>
          <a:ext cx="8858312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/>
                <a:gridCol w="3643338"/>
                <a:gridCol w="2214578"/>
              </a:tblGrid>
              <a:tr h="359163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методы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форма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виды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47557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Неэкспериментальные</a:t>
                      </a:r>
                      <a:endParaRPr lang="ru-RU" b="1" i="1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Анкетирование</a:t>
                      </a:r>
                    </a:p>
                    <a:p>
                      <a:pPr algn="just"/>
                      <a:r>
                        <a:rPr lang="ru-RU" sz="1600" b="0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Анализ продуктов деятельности</a:t>
                      </a:r>
                    </a:p>
                    <a:p>
                      <a:pPr algn="just"/>
                      <a:r>
                        <a:rPr lang="ru-RU" sz="1600" b="0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Наблюдение</a:t>
                      </a:r>
                    </a:p>
                    <a:p>
                      <a:pPr algn="just"/>
                      <a:r>
                        <a:rPr lang="ru-RU" sz="1600" b="0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Беседа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/>
                      <a:r>
                        <a:rPr lang="ru-RU" sz="1600" b="0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●КИМы</a:t>
                      </a:r>
                    </a:p>
                    <a:p>
                      <a:pPr algn="just"/>
                      <a:r>
                        <a:rPr lang="ru-RU" sz="1600" b="0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●Проекты</a:t>
                      </a:r>
                    </a:p>
                    <a:p>
                      <a:pPr algn="just"/>
                      <a:r>
                        <a:rPr lang="ru-RU" sz="1600" b="0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●Портфолио</a:t>
                      </a:r>
                    </a:p>
                    <a:p>
                      <a:pPr algn="just"/>
                      <a:r>
                        <a:rPr lang="ru-RU" sz="1600" b="0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●Портфель достижений</a:t>
                      </a:r>
                    </a:p>
                    <a:p>
                      <a:pPr algn="just"/>
                      <a:r>
                        <a:rPr lang="ru-RU" sz="1600" b="0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●Карта</a:t>
                      </a:r>
                      <a:r>
                        <a:rPr lang="ru-RU" sz="1600" b="0" i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наблюдения</a:t>
                      </a:r>
                    </a:p>
                    <a:p>
                      <a:pPr algn="just"/>
                      <a:r>
                        <a:rPr lang="ru-RU" sz="1600" b="0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●</a:t>
                      </a:r>
                      <a:r>
                        <a:rPr lang="ru-RU" sz="1600" b="0" i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Анкета</a:t>
                      </a:r>
                    </a:p>
                    <a:p>
                      <a:pPr algn="just"/>
                      <a:r>
                        <a:rPr lang="ru-RU" sz="1600" b="0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●</a:t>
                      </a:r>
                      <a:r>
                        <a:rPr lang="ru-RU" sz="1600" b="0" i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Несложные экспериментальные методики</a:t>
                      </a:r>
                    </a:p>
                    <a:p>
                      <a:pPr algn="just"/>
                      <a:r>
                        <a:rPr lang="ru-RU" sz="1600" b="0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●</a:t>
                      </a:r>
                      <a:r>
                        <a:rPr lang="ru-RU" sz="1600" b="0" i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Задачи компетентностного типа (для оценки предметных и метапредметных результатов: тесты, контрольные работы в формате ОГЭ, ЕГЭ, эвристические олимпиады)</a:t>
                      </a:r>
                      <a:endParaRPr lang="ru-RU" sz="1600" b="0" i="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65883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Диагностические</a:t>
                      </a:r>
                      <a:endParaRPr lang="ru-RU" b="1" i="1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Шкалирование</a:t>
                      </a:r>
                    </a:p>
                    <a:p>
                      <a:pPr algn="just"/>
                      <a:r>
                        <a:rPr lang="ru-RU" sz="1600" b="0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Тестирование (</a:t>
                      </a:r>
                      <a:r>
                        <a:rPr lang="ru-RU" sz="1600" b="0" i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учебное</a:t>
                      </a:r>
                      <a:r>
                        <a:rPr lang="ru-RU" sz="1600" b="0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- сформированность УУД; </a:t>
                      </a:r>
                      <a:r>
                        <a:rPr lang="ru-RU" sz="1600" b="0" i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психологическое</a:t>
                      </a:r>
                      <a:r>
                        <a:rPr lang="ru-RU" sz="1600" b="0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– мышление, память, внимание воспитательное (гражданская позиция, воспитанность)</a:t>
                      </a:r>
                      <a:endParaRPr lang="ru-RU" sz="1600" b="0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ru-RU" sz="1600" b="0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47557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Экспериментальные</a:t>
                      </a:r>
                      <a:endParaRPr lang="ru-RU" b="1" i="1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Для проверки эффективности новых и оптимизации хорошо </a:t>
                      </a:r>
                      <a:r>
                        <a:rPr lang="ru-RU" sz="1600" b="0" i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зарекомендовавших себя </a:t>
                      </a:r>
                      <a:r>
                        <a:rPr lang="ru-RU" sz="1600" b="0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приемов</a:t>
                      </a:r>
                      <a:r>
                        <a:rPr lang="ru-RU" sz="1600" b="0" i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работы.</a:t>
                      </a:r>
                      <a:endParaRPr lang="ru-RU" sz="1600" b="0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ru-RU" sz="1600" b="0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51937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Формирующие</a:t>
                      </a:r>
                      <a:endParaRPr lang="ru-RU" b="1" i="1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Анализ</a:t>
                      </a:r>
                    </a:p>
                    <a:p>
                      <a:pPr algn="just"/>
                      <a:r>
                        <a:rPr lang="ru-RU" sz="1600" b="0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Программирование</a:t>
                      </a:r>
                    </a:p>
                    <a:p>
                      <a:pPr algn="just"/>
                      <a:r>
                        <a:rPr lang="ru-RU" sz="1600" b="0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Сообщение результатов</a:t>
                      </a:r>
                      <a:endParaRPr lang="ru-RU" sz="1600" b="0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ru-RU" sz="1600" b="0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28728" y="714356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Итоговой аттестации подлежат только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предметные и метапредметные результаты</a:t>
            </a:r>
          </a:p>
        </p:txBody>
      </p:sp>
      <p:sp>
        <p:nvSpPr>
          <p:cNvPr id="10" name="Скругленный прямоугольник 9">
            <a:hlinkClick r:id="rId6" action="ppaction://hlinksldjump"/>
          </p:cNvPr>
          <p:cNvSpPr/>
          <p:nvPr/>
        </p:nvSpPr>
        <p:spPr>
          <a:xfrm>
            <a:off x="7000892" y="2143116"/>
            <a:ext cx="857256" cy="28575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hlinkClick r:id="rId6" action="ppaction://hlinksldjump"/>
          </p:cNvPr>
          <p:cNvSpPr/>
          <p:nvPr/>
        </p:nvSpPr>
        <p:spPr>
          <a:xfrm>
            <a:off x="7500958" y="6286520"/>
            <a:ext cx="1428760" cy="28575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r="2469" b="3774"/>
          <a:stretch>
            <a:fillRect/>
          </a:stretch>
        </p:blipFill>
        <p:spPr bwMode="auto">
          <a:xfrm>
            <a:off x="1" y="0"/>
            <a:ext cx="5643570" cy="364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&amp;Scy;&amp;ocy; &amp;vcy;&amp;scy;&amp;iecy;&amp;khcy; &amp;scy;&amp;tcy;&amp;ocy;&amp;rcy;&amp;ocy;&amp;ncy; (8)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 l="1250" t="881"/>
          <a:stretch>
            <a:fillRect/>
          </a:stretch>
        </p:blipFill>
        <p:spPr bwMode="auto">
          <a:xfrm>
            <a:off x="3071802" y="2246204"/>
            <a:ext cx="6072198" cy="4611796"/>
          </a:xfrm>
          <a:prstGeom prst="rect">
            <a:avLst/>
          </a:prstGeom>
          <a:noFill/>
          <a:effectLst>
            <a:outerShdw blurRad="50800" dist="50800" dir="5400000" sx="103000" sy="103000" algn="ctr" rotWithShape="0">
              <a:srgbClr val="000000">
                <a:alpha val="0"/>
              </a:srgbClr>
            </a:out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142844" y="4357694"/>
            <a:ext cx="2949642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 descr="&amp;Kcy;&amp;ocy;&amp;scy;&amp;tcy;&amp;iecy;&amp;rcy; (&amp;pcy;&amp;ocy;&amp;dcy; &amp;kcy;&amp;rcy;&amp;ucy;&amp;zhcy;&amp;kcy;&amp;ucy;) &amp;Icy;&amp;rcy;&amp;lcy;&amp;acy;&amp;ncy;&amp;dcy;&amp;scy;&amp;kcy;&amp;icy;&amp;jcy; &amp;fcy;&amp;lcy;&amp;acy;&amp;gcy; &amp;icy; &amp;kcy;&amp;lcy;&amp;iecy;&amp;vcy;&amp;iecy;&amp;rcy; - &amp;Kcy;&amp;lcy;&amp;iecy;&amp;vcy;&amp;iecy;&amp;rcy; &amp;ncy;&amp;acy; &amp;ucy;&amp;dcy;&amp;acy;&amp;chcy;&amp;ucy;"/>
          <p:cNvPicPr>
            <a:picLocks noChangeAspect="1" noChangeArrowheads="1"/>
          </p:cNvPicPr>
          <p:nvPr/>
        </p:nvPicPr>
        <p:blipFill>
          <a:blip r:embed="rId6">
            <a:lum bright="70000" contrast="-70000"/>
          </a:blip>
          <a:srcRect/>
          <a:stretch>
            <a:fillRect/>
          </a:stretch>
        </p:blipFill>
        <p:spPr bwMode="auto">
          <a:xfrm>
            <a:off x="6929454" y="0"/>
            <a:ext cx="2214546" cy="221454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71472" y="2071678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Говорят, время всё меняет. Но, по правде, это делает не время, а мы. 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ЭНДИ УОРХОЛЛ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r="2469" b="3774"/>
          <a:stretch>
            <a:fillRect/>
          </a:stretch>
        </p:blipFill>
        <p:spPr bwMode="auto">
          <a:xfrm>
            <a:off x="0" y="0"/>
            <a:ext cx="6786577" cy="438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357158" y="4286256"/>
            <a:ext cx="2612499" cy="219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Литература: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142984"/>
            <a:ext cx="8358246" cy="522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Федеральный государственный образовательный стандарт основного общего образования /Министерство образования и науки РФ.- М.: Просвещение, 2011</a:t>
            </a:r>
            <a:endParaRPr lang="en-US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endParaRPr lang="ru-RU" sz="9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Фундаментальное ядро содержания общего образования /Под ред. В.В.Козлова, А .М. </a:t>
            </a:r>
            <a:r>
              <a:rPr lang="ru-RU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Кондакова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 .- М.: Просвещение, 2009 </a:t>
            </a:r>
            <a:endParaRPr lang="en-US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endParaRPr lang="ru-RU" sz="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Хуторской А.В. Технология проектирования ключевых и предметных компетенций [Электронный ресурс] // Режим доступа 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hlinkClick r:id="rId5"/>
              </a:rPr>
              <a:t>http://www.eidos.ru/journal/2005/1212.htm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endParaRPr lang="ru-RU" sz="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Гурьянова А.В. </a:t>
            </a:r>
            <a:r>
              <a:rPr lang="ru-RU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Компетентностный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подход в образовании [Электронный ресурс] // Режим доступа 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hlinkClick r:id="rId6"/>
              </a:rPr>
              <a:t>http://festival.1september.ru/articles/574903/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endParaRPr lang="ru-RU" sz="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Леонтьев А.А. Педагогическое общение.-М.,1996, с.17;</a:t>
            </a:r>
          </a:p>
          <a:p>
            <a:pPr algn="just">
              <a:lnSpc>
                <a:spcPct val="80000"/>
              </a:lnSpc>
            </a:pPr>
            <a:endParaRPr lang="ru-RU" sz="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Полат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Е.С. Новые педагогические технологии – М.1997;</a:t>
            </a:r>
            <a:endParaRPr lang="en-US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endParaRPr lang="ru-RU" sz="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Селевко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Г.К. Современные образовательные технологии. Учебное пособие. М.: Народное образование, 1998, 256 с.</a:t>
            </a:r>
            <a:endParaRPr lang="en-US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endParaRPr lang="ru-RU" sz="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Скаткин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М.Н. Проблемы современной дидактики. М. Педагогика 1980.</a:t>
            </a:r>
          </a:p>
          <a:p>
            <a:pPr algn="just">
              <a:lnSpc>
                <a:spcPct val="80000"/>
              </a:lnSpc>
            </a:pPr>
            <a:r>
              <a:rPr lang="ru-RU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Махмутов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М.И. Организация проблемного обучения М. Педагогика 1977.</a:t>
            </a:r>
            <a:endParaRPr lang="en-US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endParaRPr lang="en-US" sz="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Robert E. </a:t>
            </a:r>
            <a:r>
              <a:rPr lang="en-US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Slavin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“Research on cooperative Learning” an international perspective“ / Scandinavian Journal of Educational Research, Vol.33, No.4, 1989.</a:t>
            </a:r>
            <a:endParaRPr lang="ru-RU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&amp;Kcy;&amp;ocy;&amp;scy;&amp;tcy;&amp;iecy;&amp;rcy; (&amp;pcy;&amp;ocy;&amp;dcy; &amp;kcy;&amp;rcy;&amp;ucy;&amp;zhcy;&amp;kcy;&amp;ucy;) &amp;Icy;&amp;rcy;&amp;lcy;&amp;acy;&amp;ncy;&amp;dcy;&amp;scy;&amp;kcy;&amp;icy;&amp;jcy; &amp;fcy;&amp;lcy;&amp;acy;&amp;gcy; &amp;icy; &amp;kcy;&amp;lcy;&amp;iecy;&amp;vcy;&amp;iecy;&amp;rcy; - &amp;Kcy;&amp;lcy;&amp;iecy;&amp;vcy;&amp;iecy;&amp;rcy; &amp;ncy;&amp;acy; &amp;ucy;&amp;dcy;&amp;acy;&amp;chcy;&amp;ucy;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6929454" y="0"/>
            <a:ext cx="2214546" cy="221454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 r="2469" b="3774"/>
          <a:stretch>
            <a:fillRect/>
          </a:stretch>
        </p:blipFill>
        <p:spPr bwMode="auto">
          <a:xfrm>
            <a:off x="0" y="0"/>
            <a:ext cx="6786577" cy="438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 l="23646" t="26562" r="21998" b="17773"/>
          <a:stretch>
            <a:fillRect/>
          </a:stretch>
        </p:blipFill>
        <p:spPr bwMode="auto">
          <a:xfrm>
            <a:off x="0" y="1571588"/>
            <a:ext cx="918166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0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Крупнейший в мире рейтинг уровня владения английским языком </a:t>
            </a:r>
          </a:p>
          <a:p>
            <a:pPr algn="ctr"/>
            <a:r>
              <a:rPr lang="en-US" sz="32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EF English Proficiency Index</a:t>
            </a:r>
            <a:endParaRPr lang="ru-RU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r="2469" b="51361"/>
          <a:stretch>
            <a:fillRect/>
          </a:stretch>
        </p:blipFill>
        <p:spPr bwMode="auto">
          <a:xfrm>
            <a:off x="0" y="0"/>
            <a:ext cx="6786577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28728" y="2571744"/>
            <a:ext cx="70723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●Запуск проблемы</a:t>
            </a:r>
          </a:p>
          <a:p>
            <a:pPr marL="342900" indent="-342900">
              <a:lnSpc>
                <a:spcPct val="1500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● Анализ проблемы</a:t>
            </a:r>
          </a:p>
          <a:p>
            <a:pPr marL="342900" indent="-342900">
              <a:lnSpc>
                <a:spcPct val="1500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● Реализация плана решения</a:t>
            </a:r>
          </a:p>
          <a:p>
            <a:pPr marL="342900" indent="-342900">
              <a:lnSpc>
                <a:spcPct val="1500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● Презентация решения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357166"/>
            <a:ext cx="58579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Структура проблемно-ориентированного урока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r="2469" b="60378"/>
          <a:stretch>
            <a:fillRect/>
          </a:stretch>
        </p:blipFill>
        <p:spPr bwMode="auto">
          <a:xfrm>
            <a:off x="1" y="0"/>
            <a:ext cx="564357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142844" y="4357694"/>
            <a:ext cx="2949642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Live Mail (почта) станет просто Mail, Windows Calendar (календарь - 22 Декабря 2013 - Blog - Issc"/>
          <p:cNvPicPr>
            <a:picLocks noChangeAspect="1" noChangeArrowheads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0" y="1928802"/>
            <a:ext cx="3305164" cy="330516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58579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Использование на уроке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английского языка</a:t>
            </a:r>
          </a:p>
        </p:txBody>
      </p:sp>
      <p:pic>
        <p:nvPicPr>
          <p:cNvPr id="9" name="Picture 2" descr="&amp;Scy;&amp;ocy; &amp;vcy;&amp;scy;&amp;iecy;&amp;khcy; &amp;scy;&amp;tcy;&amp;ocy;&amp;rcy;&amp;ocy;&amp;ncy; (8)"/>
          <p:cNvPicPr>
            <a:picLocks noChangeAspect="1" noChangeArrowheads="1"/>
          </p:cNvPicPr>
          <p:nvPr/>
        </p:nvPicPr>
        <p:blipFill>
          <a:blip r:embed="rId6">
            <a:lum bright="70000" contrast="-70000"/>
          </a:blip>
          <a:srcRect l="1250" t="881"/>
          <a:stretch>
            <a:fillRect/>
          </a:stretch>
        </p:blipFill>
        <p:spPr bwMode="auto">
          <a:xfrm>
            <a:off x="3071802" y="2246204"/>
            <a:ext cx="6072198" cy="4611796"/>
          </a:xfrm>
          <a:prstGeom prst="rect">
            <a:avLst/>
          </a:prstGeom>
          <a:noFill/>
          <a:effectLst>
            <a:outerShdw blurRad="50800" dist="50800" dir="5400000" sx="103000" sy="103000" algn="ctr" rotWithShape="0">
              <a:srgbClr val="000000">
                <a:alpha val="0"/>
              </a:srgbClr>
            </a:outerShdw>
          </a:effectLst>
        </p:spPr>
      </p:pic>
      <p:pic>
        <p:nvPicPr>
          <p:cNvPr id="10" name="Picture 4" descr="&amp;Kcy;&amp;ocy;&amp;scy;&amp;tcy;&amp;iecy;&amp;rcy; (&amp;pcy;&amp;ocy;&amp;dcy; &amp;kcy;&amp;rcy;&amp;ucy;&amp;zhcy;&amp;kcy;&amp;ucy;) &amp;Icy;&amp;rcy;&amp;lcy;&amp;acy;&amp;ncy;&amp;dcy;&amp;scy;&amp;kcy;&amp;icy;&amp;jcy; &amp;fcy;&amp;lcy;&amp;acy;&amp;gcy; &amp;icy; &amp;kcy;&amp;lcy;&amp;iecy;&amp;vcy;&amp;iecy;&amp;rcy; - &amp;Kcy;&amp;lcy;&amp;iecy;&amp;vcy;&amp;iecy;&amp;rcy; &amp;ncy;&amp;acy; &amp;ucy;&amp;dcy;&amp;acy;&amp;chcy;&amp;ucy;"/>
          <p:cNvPicPr>
            <a:picLocks noChangeAspect="1" noChangeArrowheads="1"/>
          </p:cNvPicPr>
          <p:nvPr/>
        </p:nvPicPr>
        <p:blipFill>
          <a:blip r:embed="rId7">
            <a:lum bright="70000" contrast="-70000"/>
          </a:blip>
          <a:srcRect/>
          <a:stretch>
            <a:fillRect/>
          </a:stretch>
        </p:blipFill>
        <p:spPr bwMode="auto">
          <a:xfrm>
            <a:off x="6215074" y="0"/>
            <a:ext cx="2214546" cy="2214546"/>
          </a:xfrm>
          <a:prstGeom prst="rect">
            <a:avLst/>
          </a:prstGeom>
          <a:noFill/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143240" y="1500174"/>
            <a:ext cx="5715072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200" i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“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связи с проведением в Казани Чемпионата мира по водным видам спорта </a:t>
            </a:r>
            <a:r>
              <a:rPr lang="ru-RU" sz="2200" i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2015 года 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объявлен конкурс на создание универсального разговорника-справочника на английском языке для гостей Казани (спортсменов-участников чемпионата, болельщиков и жителей города).</a:t>
            </a:r>
            <a:endParaRPr kumimoji="0" lang="ru-RU" sz="22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справочнике должна содержаться информация по видам спорта, объектам чемпионата, достопримечательностям города, центрам культурного досуга, а также объектам питания.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”</a:t>
            </a:r>
            <a:endParaRPr kumimoji="0" lang="ru-RU" sz="22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214678" y="6000768"/>
            <a:ext cx="57150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Задание: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Создать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универсальный справочник-разговорник на английском языке.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43570" y="0"/>
            <a:ext cx="35004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Чемпионат мира</a:t>
            </a:r>
          </a:p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 водным видам спорта - 2015</a:t>
            </a:r>
            <a:endParaRPr lang="ru-RU" sz="2800" dirty="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42844" y="2000240"/>
            <a:ext cx="28575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Учитель совместно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 учащимися изучает текст.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42844" y="2928934"/>
            <a:ext cx="28575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Учитель описывает конечный продукт, который должен получиться в результате работы.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2844" y="4214818"/>
            <a:ext cx="2857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 Учитель объясняет методы и критерии оценки.</a:t>
            </a:r>
            <a:endParaRPr lang="ru-RU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2844" y="5072074"/>
            <a:ext cx="2857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 Учащиеся уточняют требования и критерии при необходимости.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57356" y="1142984"/>
            <a:ext cx="2241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Запуск проблемы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r="2469" b="3774"/>
          <a:stretch>
            <a:fillRect/>
          </a:stretch>
        </p:blipFill>
        <p:spPr bwMode="auto">
          <a:xfrm>
            <a:off x="0" y="0"/>
            <a:ext cx="6786577" cy="438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6789096" y="0"/>
            <a:ext cx="2354904" cy="199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5720" y="357166"/>
            <a:ext cx="6500858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Analyzing the problem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Анализ текста</a:t>
            </a:r>
            <a:endParaRPr kumimoji="0" lang="ru-RU" sz="44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572232" y="0"/>
            <a:ext cx="2571768" cy="2214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FF0066"/>
                </a:solidFill>
                <a:latin typeface="Comic Sans MS" pitchFamily="66" charset="0"/>
                <a:ea typeface="+mj-ea"/>
                <a:cs typeface="+mj-cs"/>
              </a:rPr>
              <a:t>F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карта</a:t>
            </a:r>
          </a:p>
        </p:txBody>
      </p:sp>
      <p:pic>
        <p:nvPicPr>
          <p:cNvPr id="8" name="Рисунок 7"/>
          <p:cNvPicPr/>
          <p:nvPr/>
        </p:nvPicPr>
        <p:blipFill>
          <a:blip r:embed="rId5"/>
          <a:srcRect l="20701" t="22738" r="19836" b="16870"/>
          <a:stretch>
            <a:fillRect/>
          </a:stretch>
        </p:blipFill>
        <p:spPr bwMode="auto">
          <a:xfrm>
            <a:off x="1142976" y="2428868"/>
            <a:ext cx="6929486" cy="420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r="2469" b="3774"/>
          <a:stretch>
            <a:fillRect/>
          </a:stretch>
        </p:blipFill>
        <p:spPr bwMode="auto">
          <a:xfrm>
            <a:off x="1" y="0"/>
            <a:ext cx="5643570" cy="364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214290"/>
            <a:ext cx="5715040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Analyzing the problem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i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Анализ текста</a:t>
            </a: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3000372"/>
            <a:ext cx="85011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Шаг 1.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Учащиеся  изучают текст, выявляют ключевые слова или фразы и составляют их список.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l="10547" t="30556" r="76914" b="49438"/>
          <a:stretch>
            <a:fillRect/>
          </a:stretch>
        </p:blipFill>
        <p:spPr bwMode="auto">
          <a:xfrm>
            <a:off x="5786446" y="0"/>
            <a:ext cx="3214678" cy="1857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r="2469" b="50315"/>
          <a:stretch>
            <a:fillRect/>
          </a:stretch>
        </p:blipFill>
        <p:spPr bwMode="auto">
          <a:xfrm>
            <a:off x="0" y="0"/>
            <a:ext cx="450056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>
            <a:hlinkClick r:id="rId4" action="ppaction://hlinkfile"/>
          </p:cNvPr>
          <p:cNvSpPr txBox="1">
            <a:spLocks/>
          </p:cNvSpPr>
          <p:nvPr/>
        </p:nvSpPr>
        <p:spPr>
          <a:xfrm>
            <a:off x="0" y="0"/>
            <a:ext cx="4786314" cy="1571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7030A0"/>
                </a:solidFill>
                <a:latin typeface="Arial" pitchFamily="34" charset="0"/>
                <a:ea typeface="+mj-ea"/>
                <a:cs typeface="Arial" pitchFamily="34" charset="0"/>
              </a:rPr>
              <a:t>Launch the problem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t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Запуск проблемы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628" y="0"/>
            <a:ext cx="35004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Чемпионат мира</a:t>
            </a:r>
          </a:p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 водным видам спорта - 2015</a:t>
            </a:r>
            <a:endParaRPr lang="ru-RU" sz="2800" dirty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57158" y="1643050"/>
            <a:ext cx="850115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“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связи с проведением в Казани Чемпионата мира по водным видам спорта </a:t>
            </a:r>
            <a:r>
              <a:rPr lang="ru-RU" sz="2800" i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2015 года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объявлен конкурс на создание универсального разговорника-справочника на английском языке для гостей Казани (спортсменов-участников чемпионата, болельщиков и жителей города).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справочнике должна содержаться информация по видам спорта, объектам чемпионата, достопримечательностям города, центрам культурного досуга, а также объектам питания.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”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143116"/>
            <a:ext cx="614366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i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мира по водным видам спорта</a:t>
            </a:r>
            <a:endParaRPr lang="ru-RU" sz="2800" dirty="0">
              <a:solidFill>
                <a:srgbClr val="FF006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00826" y="1643050"/>
            <a:ext cx="246086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Чемпионата </a:t>
            </a:r>
            <a:endParaRPr lang="ru-RU" sz="28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r="2469" b="50944"/>
          <a:stretch>
            <a:fillRect/>
          </a:stretch>
        </p:blipFill>
        <p:spPr bwMode="auto">
          <a:xfrm>
            <a:off x="1" y="0"/>
            <a:ext cx="564357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571504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i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Анализ текста</a:t>
            </a: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785794"/>
            <a:ext cx="5572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u="sng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Шаг 1.</a:t>
            </a: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Учащиеся  изучают проблему, выявляют факты и составляют их список.</a:t>
            </a:r>
            <a:endParaRPr lang="ru-RU" sz="2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357430"/>
            <a:ext cx="807249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6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Чемпионат мира по водным видам спорта.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</a:pPr>
            <a:endParaRPr lang="ru-RU" sz="2600" b="1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Объекты чемпионата мира.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</a:pPr>
            <a:endParaRPr lang="ru-RU" sz="2600" b="1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 Достопримечательности.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</a:pPr>
            <a:endParaRPr lang="ru-RU" sz="2600" b="1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4. Центры культурного досуга.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</a:pPr>
            <a:endParaRPr lang="ru-RU" sz="2600" b="1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5. Объекты питания.</a:t>
            </a:r>
            <a:endParaRPr lang="ru-RU" sz="2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 l="10547" t="30556" r="76914" b="49438"/>
          <a:stretch>
            <a:fillRect/>
          </a:stretch>
        </p:blipFill>
        <p:spPr bwMode="auto">
          <a:xfrm>
            <a:off x="5786446" y="0"/>
            <a:ext cx="3214678" cy="1857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1973</TotalTime>
  <Words>1382</Words>
  <Application>Microsoft Office PowerPoint</Application>
  <PresentationFormat>Экран (4:3)</PresentationFormat>
  <Paragraphs>267</Paragraphs>
  <Slides>25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GYPNORION</cp:lastModifiedBy>
  <cp:revision>432</cp:revision>
  <dcterms:created xsi:type="dcterms:W3CDTF">2015-01-28T23:12:03Z</dcterms:created>
  <dcterms:modified xsi:type="dcterms:W3CDTF">2015-03-04T13:17:59Z</dcterms:modified>
</cp:coreProperties>
</file>